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6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  <p:sldMasterId id="2147483692" r:id="rId3"/>
    <p:sldMasterId id="2147483708" r:id="rId4"/>
    <p:sldMasterId id="2147483724" r:id="rId5"/>
    <p:sldMasterId id="2147483740" r:id="rId6"/>
    <p:sldMasterId id="2147483756" r:id="rId7"/>
  </p:sldMasterIdLst>
  <p:notesMasterIdLst>
    <p:notesMasterId r:id="rId19"/>
  </p:notesMasterIdLst>
  <p:sldIdLst>
    <p:sldId id="258" r:id="rId8"/>
    <p:sldId id="259" r:id="rId9"/>
    <p:sldId id="263" r:id="rId10"/>
    <p:sldId id="260" r:id="rId11"/>
    <p:sldId id="261" r:id="rId12"/>
    <p:sldId id="262" r:id="rId13"/>
    <p:sldId id="267" r:id="rId14"/>
    <p:sldId id="264" r:id="rId15"/>
    <p:sldId id="265" r:id="rId16"/>
    <p:sldId id="266" r:id="rId17"/>
    <p:sldId id="268" r:id="rId18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613" autoAdjust="0"/>
  </p:normalViewPr>
  <p:slideViewPr>
    <p:cSldViewPr>
      <p:cViewPr varScale="1">
        <p:scale>
          <a:sx n="63" d="100"/>
          <a:sy n="63" d="100"/>
        </p:scale>
        <p:origin x="-159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9E5A5-EEDF-4CD8-A4E8-A04B2BC352A0}" type="datetimeFigureOut">
              <a:rPr lang="uk-UA" smtClean="0"/>
              <a:t>07.02.2016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E1A0C-8B78-4835-8615-AB45B7FCA08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2323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E1A0C-8B78-4835-8615-AB45B7FCA08E}" type="slidenum">
              <a:rPr lang="uk-UA">
                <a:solidFill>
                  <a:prstClr val="black"/>
                </a:solidFill>
              </a:rPr>
              <a:pPr/>
              <a:t>3</a:t>
            </a:fld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74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E1A0C-8B78-4835-8615-AB45B7FCA08E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1774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E1A0C-8B78-4835-8615-AB45B7FCA08E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35670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E1A0C-8B78-4835-8615-AB45B7FCA08E}" type="slidenum">
              <a:rPr lang="uk-UA">
                <a:solidFill>
                  <a:prstClr val="black"/>
                </a:solidFill>
              </a:rPr>
              <a:pPr/>
              <a:t>8</a:t>
            </a:fld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670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0000"/>
              </a:lnSpc>
              <a:defRPr/>
            </a:pPr>
            <a:r>
              <a:rPr lang="uk-UA" dirty="0" smtClean="0"/>
              <a:t>Пес зникає при</a:t>
            </a:r>
            <a:r>
              <a:rPr lang="uk-UA" baseline="0" dirty="0" smtClean="0"/>
              <a:t> зміні мови 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jksdksd jh jhfkjhfsd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667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0000"/>
              </a:lnSpc>
              <a:defRPr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jksdksd jh jhfkjhfsd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667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14590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237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36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096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49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614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8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 smtClean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05559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968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404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730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93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02008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10588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56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867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61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8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6081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60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383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50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87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246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966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961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001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1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18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33277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52094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39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909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562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1861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537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5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97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597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67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72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24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529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704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889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88865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62388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5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33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256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68819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5932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238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485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32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870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44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149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19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04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56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989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28972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78555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989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62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60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68985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310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039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533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974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648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307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337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920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01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142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57378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79808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750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5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087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28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73048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24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659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239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677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69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15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516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32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242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491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36587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53953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640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702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62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92810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728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437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966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123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47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62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77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92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1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849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19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904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562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727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70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vantsiv/" TargetMode="External"/><Relationship Id="rId2" Type="http://schemas.openxmlformats.org/officeDocument/2006/relationships/hyperlink" Target="mailto:Nazar.ivantsv@gmail.com" TargetMode="External"/><Relationship Id="rId1" Type="http://schemas.openxmlformats.org/officeDocument/2006/relationships/slideLayout" Target="../slideLayouts/slideLayout10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67544" y="2132856"/>
            <a:ext cx="6624736" cy="266355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Testing types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Trello</a:t>
            </a:r>
            <a:r>
              <a:rPr lang="en-US" dirty="0" smtClean="0">
                <a:solidFill>
                  <a:schemeClr val="bg1"/>
                </a:solidFill>
              </a:rPr>
              <a:t>: web-based Project Management Application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580112" y="5157192"/>
            <a:ext cx="2880320" cy="1080120"/>
          </a:xfrm>
        </p:spPr>
        <p:txBody>
          <a:bodyPr>
            <a:normAutofit/>
          </a:bodyPr>
          <a:lstStyle/>
          <a:p>
            <a:r>
              <a:rPr lang="en-US" dirty="0" err="1" smtClean="0"/>
              <a:t>Nazar</a:t>
            </a:r>
            <a:r>
              <a:rPr lang="en-US" dirty="0" smtClean="0"/>
              <a:t> </a:t>
            </a:r>
            <a:r>
              <a:rPr lang="en-US" dirty="0" err="1" smtClean="0"/>
              <a:t>Ivantsiv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January 2015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92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</p:spPr>
        <p:txBody>
          <a:bodyPr/>
          <a:lstStyle/>
          <a:p>
            <a:r>
              <a:rPr lang="en-US" dirty="0" smtClean="0"/>
              <a:t>Internationalization testing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447800"/>
            <a:ext cx="8458200" cy="34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defRPr/>
            </a:pP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1066086"/>
            <a:ext cx="8305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b="1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Task: 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Verify that ‘Change language…’ </a:t>
            </a: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button doesn’t 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change the </a:t>
            </a: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sequence of days in week in calendar.</a:t>
            </a:r>
            <a:endParaRPr lang="en-US" b="1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endParaRPr lang="en-US" b="1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b="1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Internationalization </a:t>
            </a:r>
            <a:r>
              <a:rPr lang="en-US" b="1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Testing Procedure: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dirty="0" smtClean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just">
              <a:buFont typeface="+mj-lt"/>
              <a:buAutoNum type="arabicPeriod"/>
              <a:defRPr/>
            </a:pP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Go to </a:t>
            </a:r>
            <a:r>
              <a:rPr lang="en-US" dirty="0" err="1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Trello</a:t>
            </a: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Calendar. </a:t>
            </a:r>
          </a:p>
          <a:p>
            <a:pPr marL="342900" indent="-342900" algn="just">
              <a:buFont typeface="+mj-lt"/>
              <a:buAutoNum type="arabicPeriod"/>
              <a:defRPr/>
            </a:pP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Then switch to Portugal language. 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endParaRPr lang="en-US" b="1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b="1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Defects: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>
              <a:defRPr/>
            </a:pP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sequence of days changes from Mon-Sun to Sun-Sat.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8" y="3682079"/>
            <a:ext cx="8689404" cy="2470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358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1403648" y="4869160"/>
            <a:ext cx="5688632" cy="1295400"/>
          </a:xfrm>
        </p:spPr>
        <p:txBody>
          <a:bodyPr/>
          <a:lstStyle/>
          <a:p>
            <a:r>
              <a:rPr lang="en-US" sz="1400" b="1" dirty="0" err="1" smtClean="0"/>
              <a:t>Nazar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Ivantsiv</a:t>
            </a:r>
            <a:endParaRPr lang="en-US" sz="1400" b="1" dirty="0" smtClean="0"/>
          </a:p>
          <a:p>
            <a:endParaRPr lang="en-US" sz="1400" b="1" dirty="0"/>
          </a:p>
          <a:p>
            <a:r>
              <a:rPr lang="en-US" sz="1400" b="1" dirty="0" smtClean="0"/>
              <a:t>IF MQC-62</a:t>
            </a:r>
          </a:p>
          <a:p>
            <a:r>
              <a:rPr lang="en-US" sz="1400" b="1" dirty="0" smtClean="0">
                <a:hlinkClick r:id="rId2"/>
              </a:rPr>
              <a:t>Nazar.ivantsv@gmail.com</a:t>
            </a:r>
            <a:endParaRPr lang="en-US" sz="1400" b="1" dirty="0" smtClean="0"/>
          </a:p>
          <a:p>
            <a:r>
              <a:rPr lang="en-US" sz="1400" b="1" dirty="0">
                <a:hlinkClick r:id="rId3"/>
              </a:rPr>
              <a:t>https://</a:t>
            </a:r>
            <a:r>
              <a:rPr lang="en-US" sz="1400" b="1" dirty="0" smtClean="0">
                <a:hlinkClick r:id="rId3"/>
              </a:rPr>
              <a:t>github.com/nivantsiv/</a:t>
            </a:r>
            <a:endParaRPr lang="en-US" sz="1400" b="1" dirty="0" smtClean="0"/>
          </a:p>
          <a:p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8895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2</a:t>
            </a:fld>
            <a:endParaRPr lang="uk-UA">
              <a:solidFill>
                <a:prstClr val="white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819400"/>
            <a:ext cx="3532909" cy="353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dirty="0" smtClean="0"/>
              <a:t>Agenda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381000" y="1173540"/>
            <a:ext cx="7696200" cy="378565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Positive testing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Negative testing</a:t>
            </a:r>
            <a:endParaRPr 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Smoke testing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Functional testing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Non-functional testing: </a:t>
            </a:r>
          </a:p>
          <a:p>
            <a:pPr marL="971550" lvl="1" indent="-514350">
              <a:buFont typeface="Arial" pitchFamily="34" charset="0"/>
              <a:buChar char="•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Usability testing</a:t>
            </a:r>
          </a:p>
          <a:p>
            <a:pPr marL="971550" lvl="1" indent="-514350">
              <a:buFont typeface="Arial" pitchFamily="34" charset="0"/>
              <a:buChar char="•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Performance, Load and Stress testing</a:t>
            </a:r>
          </a:p>
          <a:p>
            <a:pPr marL="971550" lvl="1" indent="-514350">
              <a:buFont typeface="Arial" pitchFamily="34" charset="0"/>
              <a:buChar char="•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Localization</a:t>
            </a:r>
          </a:p>
          <a:p>
            <a:pPr marL="971550" lvl="1" indent="-514350">
              <a:buFont typeface="Arial" pitchFamily="34" charset="0"/>
              <a:buChar char="•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Internationalization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35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3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dirty="0" smtClean="0"/>
              <a:t>Positive testing </a:t>
            </a:r>
            <a:endParaRPr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3886200" cy="47244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Task</a:t>
            </a:r>
            <a:r>
              <a:rPr lang="en-US" sz="1800" b="1" dirty="0">
                <a:solidFill>
                  <a:schemeClr val="tx1"/>
                </a:solidFill>
              </a:rPr>
              <a:t>: </a:t>
            </a:r>
            <a:r>
              <a:rPr lang="en-US" sz="1800" dirty="0">
                <a:solidFill>
                  <a:schemeClr val="tx1"/>
                </a:solidFill>
              </a:rPr>
              <a:t>Check if user can </a:t>
            </a:r>
            <a:r>
              <a:rPr lang="en-US" sz="1800" dirty="0" smtClean="0">
                <a:solidFill>
                  <a:schemeClr val="tx1"/>
                </a:solidFill>
              </a:rPr>
              <a:t>change background color. 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800" b="1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Testing </a:t>
            </a:r>
            <a:r>
              <a:rPr lang="en-US" sz="1800" b="1" dirty="0">
                <a:solidFill>
                  <a:schemeClr val="tx1"/>
                </a:solidFill>
              </a:rPr>
              <a:t>Procedure: </a:t>
            </a:r>
            <a:endParaRPr lang="en-US" sz="1800" b="1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Press ‘Show menu’ button then ‘Change Background’. </a:t>
            </a:r>
          </a:p>
          <a:p>
            <a:pPr marL="342900" indent="-342900" algn="just"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Select available color. </a:t>
            </a:r>
          </a:p>
          <a:p>
            <a:pPr marL="342900" indent="-342900" algn="just"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Check if the background color changes to which was selected.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Defect: </a:t>
            </a:r>
            <a:r>
              <a:rPr lang="en-US" sz="1800" dirty="0" smtClean="0">
                <a:solidFill>
                  <a:schemeClr val="tx1"/>
                </a:solidFill>
              </a:rPr>
              <a:t>When selecting ‘Orange’ color, the background becomes green.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529" y="1628800"/>
            <a:ext cx="4276725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524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4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dirty="0" smtClean="0"/>
              <a:t>Negative testing </a:t>
            </a:r>
            <a:endParaRPr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4398640" cy="47244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Task</a:t>
            </a:r>
            <a:r>
              <a:rPr lang="en-US" sz="1800" b="1" dirty="0">
                <a:solidFill>
                  <a:schemeClr val="tx1"/>
                </a:solidFill>
              </a:rPr>
              <a:t>: </a:t>
            </a:r>
            <a:r>
              <a:rPr lang="en-US" sz="1800" dirty="0">
                <a:solidFill>
                  <a:schemeClr val="tx1"/>
                </a:solidFill>
              </a:rPr>
              <a:t>As a </a:t>
            </a:r>
            <a:r>
              <a:rPr lang="en-US" sz="1800" dirty="0" smtClean="0">
                <a:solidFill>
                  <a:schemeClr val="tx1"/>
                </a:solidFill>
              </a:rPr>
              <a:t>user I want to type </a:t>
            </a:r>
            <a:r>
              <a:rPr lang="en-US" sz="1800" dirty="0">
                <a:solidFill>
                  <a:schemeClr val="tx1"/>
                </a:solidFill>
              </a:rPr>
              <a:t>special characters in field Username. </a:t>
            </a:r>
          </a:p>
          <a:p>
            <a:pPr marL="0" indent="0" algn="just">
              <a:buNone/>
            </a:pPr>
            <a:endParaRPr lang="en-US" sz="1800" b="1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Testing </a:t>
            </a:r>
            <a:r>
              <a:rPr lang="en-US" sz="1800" b="1" dirty="0">
                <a:solidFill>
                  <a:schemeClr val="tx1"/>
                </a:solidFill>
              </a:rPr>
              <a:t>Procedure: </a:t>
            </a:r>
            <a:endParaRPr lang="en-US" sz="1800" b="1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Under the ‘Save’ button we see rules for these text fields – ‘Usernames </a:t>
            </a:r>
            <a:r>
              <a:rPr lang="en-US" sz="1800" dirty="0">
                <a:solidFill>
                  <a:schemeClr val="tx1"/>
                </a:solidFill>
              </a:rPr>
              <a:t>require a minimum of 3 characters, alphanumeric only</a:t>
            </a:r>
            <a:r>
              <a:rPr lang="en-US" sz="1800" dirty="0" smtClean="0">
                <a:solidFill>
                  <a:schemeClr val="tx1"/>
                </a:solidFill>
              </a:rPr>
              <a:t>.’</a:t>
            </a:r>
          </a:p>
          <a:p>
            <a:pPr marL="342900" indent="-342900" algn="just"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 Entered 3 more special characters !@# after or in username. </a:t>
            </a:r>
          </a:p>
          <a:p>
            <a:pPr marL="342900" indent="-342900" algn="just"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Push ‘Save’ button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Defect: </a:t>
            </a:r>
            <a:r>
              <a:rPr lang="en-US" sz="1800" dirty="0" smtClean="0">
                <a:solidFill>
                  <a:schemeClr val="tx1"/>
                </a:solidFill>
              </a:rPr>
              <a:t>When pushing ‘Save’ button, username with special characters is saved.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027" y="1249954"/>
            <a:ext cx="2514600" cy="426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75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5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dirty="0" smtClean="0"/>
              <a:t>Smoke testing </a:t>
            </a:r>
            <a:endParaRPr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4038600" cy="51054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b="1" dirty="0">
                <a:solidFill>
                  <a:schemeClr val="tx1"/>
                </a:solidFill>
              </a:rPr>
              <a:t>Task: </a:t>
            </a:r>
            <a:r>
              <a:rPr lang="en-US" sz="1800" dirty="0">
                <a:solidFill>
                  <a:schemeClr val="tx1"/>
                </a:solidFill>
              </a:rPr>
              <a:t>As a user I want to create new board.</a:t>
            </a:r>
          </a:p>
          <a:p>
            <a:pPr marL="0" indent="0" algn="just"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chemeClr val="tx1"/>
                </a:solidFill>
              </a:rPr>
              <a:t>Smoke </a:t>
            </a:r>
            <a:r>
              <a:rPr lang="en-US" sz="1800" dirty="0">
                <a:solidFill>
                  <a:schemeClr val="tx1"/>
                </a:solidFill>
              </a:rPr>
              <a:t>Testing Procedure: quickly check the main </a:t>
            </a:r>
            <a:r>
              <a:rPr lang="en-US" sz="1800" dirty="0" err="1">
                <a:solidFill>
                  <a:schemeClr val="tx1"/>
                </a:solidFill>
              </a:rPr>
              <a:t>Trello</a:t>
            </a:r>
            <a:r>
              <a:rPr lang="en-US" sz="1800" dirty="0">
                <a:solidFill>
                  <a:schemeClr val="tx1"/>
                </a:solidFill>
              </a:rPr>
              <a:t> features (create new board, create new team).</a:t>
            </a:r>
          </a:p>
          <a:p>
            <a:pPr marL="0" indent="0" algn="just"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chemeClr val="tx1"/>
                </a:solidFill>
              </a:rPr>
              <a:t>Defect</a:t>
            </a:r>
            <a:r>
              <a:rPr lang="en-US" sz="1800" b="1" dirty="0">
                <a:solidFill>
                  <a:schemeClr val="tx1"/>
                </a:solidFill>
              </a:rPr>
              <a:t>: </a:t>
            </a:r>
            <a:r>
              <a:rPr lang="en-US" sz="1800" dirty="0">
                <a:solidFill>
                  <a:schemeClr val="tx1"/>
                </a:solidFill>
              </a:rPr>
              <a:t>There is no ability to </a:t>
            </a:r>
            <a:r>
              <a:rPr lang="en-US" sz="1800" dirty="0">
                <a:solidFill>
                  <a:schemeClr val="tx1"/>
                </a:solidFill>
              </a:rPr>
              <a:t>Create new board. </a:t>
            </a:r>
            <a:r>
              <a:rPr lang="en-US" sz="1800" dirty="0">
                <a:solidFill>
                  <a:schemeClr val="tx1"/>
                </a:solidFill>
              </a:rPr>
              <a:t>Button </a:t>
            </a:r>
            <a:r>
              <a:rPr lang="en-US" sz="1800" dirty="0">
                <a:solidFill>
                  <a:schemeClr val="tx1"/>
                </a:solidFill>
              </a:rPr>
              <a:t>“Create new board” </a:t>
            </a:r>
            <a:r>
              <a:rPr lang="en-US" sz="1800" dirty="0">
                <a:solidFill>
                  <a:schemeClr val="tx1"/>
                </a:solidFill>
              </a:rPr>
              <a:t>does nothing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b="1" dirty="0" smtClean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i="1" dirty="0"/>
          </a:p>
          <a:p>
            <a:pPr marL="0" indent="0">
              <a:buNone/>
            </a:pPr>
            <a:r>
              <a:rPr lang="en-US" sz="1600" b="1" i="1" dirty="0" smtClean="0"/>
              <a:t>           </a:t>
            </a:r>
            <a:endParaRPr lang="en-US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28800"/>
            <a:ext cx="43624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232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6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dirty="0" smtClean="0"/>
              <a:t>Functional testing</a:t>
            </a:r>
            <a:endParaRPr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153400" cy="271804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Task</a:t>
            </a:r>
            <a:r>
              <a:rPr lang="en-US" sz="1800" b="1" dirty="0">
                <a:solidFill>
                  <a:schemeClr val="tx1"/>
                </a:solidFill>
              </a:rPr>
              <a:t>: </a:t>
            </a:r>
            <a:r>
              <a:rPr lang="en-US" sz="1800" dirty="0" smtClean="0">
                <a:solidFill>
                  <a:schemeClr val="tx1"/>
                </a:solidFill>
              </a:rPr>
              <a:t>As a User I want to enter </a:t>
            </a:r>
            <a:r>
              <a:rPr lang="en-US" sz="1800" dirty="0">
                <a:solidFill>
                  <a:schemeClr val="tx1"/>
                </a:solidFill>
              </a:rPr>
              <a:t>25 symbols in ‘Name’, ‘Email’ and ‘Password’ </a:t>
            </a:r>
            <a:r>
              <a:rPr lang="en-US" sz="1800" dirty="0" smtClean="0">
                <a:solidFill>
                  <a:schemeClr val="tx1"/>
                </a:solidFill>
              </a:rPr>
              <a:t>text fields.</a:t>
            </a: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Functional </a:t>
            </a:r>
            <a:r>
              <a:rPr lang="en-US" sz="1800" b="1" dirty="0">
                <a:solidFill>
                  <a:schemeClr val="tx1"/>
                </a:solidFill>
              </a:rPr>
              <a:t>Testing Procedure: </a:t>
            </a:r>
            <a:endParaRPr lang="en-US" sz="1800" b="1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Test ‘Name’, ‘Email’ and ‘Password’ fields by entering letters, numbers and special characters. </a:t>
            </a:r>
          </a:p>
          <a:p>
            <a:pPr marL="342900" indent="-342900" algn="just"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 Then push ‘Create new account’ button.</a:t>
            </a: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Defect</a:t>
            </a:r>
            <a:r>
              <a:rPr lang="en-US" sz="1800" b="1" dirty="0">
                <a:solidFill>
                  <a:schemeClr val="tx1"/>
                </a:solidFill>
              </a:rPr>
              <a:t>: </a:t>
            </a:r>
            <a:r>
              <a:rPr lang="en-US" sz="1800" dirty="0" smtClean="0">
                <a:solidFill>
                  <a:schemeClr val="tx1"/>
                </a:solidFill>
              </a:rPr>
              <a:t>More then 200 letters, numbers and special characters can be entered in all text fields. After signing up, application can be used without email verification.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27" y="4149080"/>
            <a:ext cx="8280920" cy="1814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281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7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lang="en-US" dirty="0" smtClean="0"/>
              <a:t>UI</a:t>
            </a:r>
            <a:r>
              <a:rPr dirty="0" smtClean="0"/>
              <a:t> testing </a:t>
            </a:r>
            <a:endParaRPr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4038600" cy="5105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smtClean="0"/>
              <a:t>Task: </a:t>
            </a:r>
            <a:r>
              <a:rPr lang="en-US" sz="1800" dirty="0">
                <a:solidFill>
                  <a:schemeClr val="tx1"/>
                </a:solidFill>
              </a:rPr>
              <a:t>Check if all </a:t>
            </a:r>
            <a:r>
              <a:rPr lang="en-US" sz="1800" dirty="0" smtClean="0">
                <a:solidFill>
                  <a:schemeClr val="tx1"/>
                </a:solidFill>
              </a:rPr>
              <a:t>text fields </a:t>
            </a:r>
            <a:r>
              <a:rPr lang="en-US" sz="1800" dirty="0">
                <a:solidFill>
                  <a:schemeClr val="tx1"/>
                </a:solidFill>
              </a:rPr>
              <a:t>are located as in </a:t>
            </a:r>
            <a:r>
              <a:rPr lang="en-US" sz="1800" dirty="0" smtClean="0">
                <a:solidFill>
                  <a:schemeClr val="tx1"/>
                </a:solidFill>
              </a:rPr>
              <a:t>mock-up.  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 smtClean="0"/>
              <a:t>Usability Testing Procedure: 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Check </a:t>
            </a:r>
            <a:r>
              <a:rPr lang="en-US" sz="1800" dirty="0">
                <a:solidFill>
                  <a:schemeClr val="tx1"/>
                </a:solidFill>
              </a:rPr>
              <a:t>‘Name’ </a:t>
            </a:r>
            <a:r>
              <a:rPr lang="en-US" sz="1800" dirty="0" smtClean="0">
                <a:solidFill>
                  <a:schemeClr val="tx1"/>
                </a:solidFill>
              </a:rPr>
              <a:t>text field.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Check </a:t>
            </a:r>
            <a:r>
              <a:rPr lang="en-US" sz="1800" dirty="0">
                <a:solidFill>
                  <a:schemeClr val="tx1"/>
                </a:solidFill>
              </a:rPr>
              <a:t>‘Email’ </a:t>
            </a:r>
            <a:r>
              <a:rPr lang="en-US" sz="1800" dirty="0" smtClean="0">
                <a:solidFill>
                  <a:schemeClr val="tx1"/>
                </a:solidFill>
              </a:rPr>
              <a:t>text field.</a:t>
            </a: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Check  </a:t>
            </a:r>
            <a:r>
              <a:rPr lang="en-US" sz="1800" dirty="0">
                <a:solidFill>
                  <a:schemeClr val="tx1"/>
                </a:solidFill>
              </a:rPr>
              <a:t>‘Password’ </a:t>
            </a:r>
            <a:r>
              <a:rPr lang="en-US" sz="1800" dirty="0" smtClean="0">
                <a:solidFill>
                  <a:schemeClr val="tx1"/>
                </a:solidFill>
              </a:rPr>
              <a:t>text field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 smtClean="0"/>
              <a:t>Defect</a:t>
            </a:r>
            <a:r>
              <a:rPr lang="en-US" sz="2000" b="1" dirty="0"/>
              <a:t>: </a:t>
            </a:r>
            <a:r>
              <a:rPr lang="en-US" sz="1800" dirty="0">
                <a:solidFill>
                  <a:schemeClr val="tx1"/>
                </a:solidFill>
              </a:rPr>
              <a:t>‘Email’ </a:t>
            </a:r>
            <a:r>
              <a:rPr lang="en-US" sz="1800" dirty="0" smtClean="0">
                <a:solidFill>
                  <a:schemeClr val="tx1"/>
                </a:solidFill>
              </a:rPr>
              <a:t>text field </a:t>
            </a:r>
            <a:r>
              <a:rPr lang="en-US" sz="1800" dirty="0">
                <a:solidFill>
                  <a:schemeClr val="tx1"/>
                </a:solidFill>
              </a:rPr>
              <a:t>is located after ‘Name’ </a:t>
            </a:r>
            <a:r>
              <a:rPr lang="en-US" sz="1800" dirty="0" smtClean="0">
                <a:solidFill>
                  <a:schemeClr val="tx1"/>
                </a:solidFill>
              </a:rPr>
              <a:t>text field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sz="1600" b="1" dirty="0" smtClean="0"/>
          </a:p>
          <a:p>
            <a:pPr marL="0" indent="0">
              <a:buNone/>
            </a:pPr>
            <a:endParaRPr lang="en-US" sz="1600" b="1" dirty="0" smtClean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i="1" dirty="0"/>
          </a:p>
          <a:p>
            <a:pPr marL="0" indent="0">
              <a:buNone/>
            </a:pPr>
            <a:r>
              <a:rPr lang="en-US" sz="1600" b="1" i="1" dirty="0" smtClean="0"/>
              <a:t>           </a:t>
            </a:r>
            <a:endParaRPr lang="en-US" sz="1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679" y="905396"/>
            <a:ext cx="4385748" cy="5283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015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8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dirty="0" smtClean="0"/>
              <a:t>Performance and Load testing</a:t>
            </a:r>
            <a:endParaRPr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9120" y="927100"/>
            <a:ext cx="8153400" cy="257390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400" b="1" dirty="0" smtClean="0">
                <a:solidFill>
                  <a:schemeClr val="tx1"/>
                </a:solidFill>
              </a:rPr>
              <a:t>Task: </a:t>
            </a:r>
            <a:r>
              <a:rPr lang="en-US" sz="1400" dirty="0" smtClean="0">
                <a:solidFill>
                  <a:schemeClr val="tx1"/>
                </a:solidFill>
              </a:rPr>
              <a:t>Server </a:t>
            </a:r>
            <a:r>
              <a:rPr lang="en-US" sz="1400" dirty="0">
                <a:solidFill>
                  <a:schemeClr val="tx1"/>
                </a:solidFill>
              </a:rPr>
              <a:t>should respond in less than </a:t>
            </a:r>
            <a:r>
              <a:rPr lang="en-US" sz="1400" dirty="0" smtClean="0">
                <a:solidFill>
                  <a:schemeClr val="tx1"/>
                </a:solidFill>
              </a:rPr>
              <a:t>1,5 </a:t>
            </a:r>
            <a:r>
              <a:rPr lang="en-US" sz="1400" dirty="0">
                <a:solidFill>
                  <a:schemeClr val="tx1"/>
                </a:solidFill>
              </a:rPr>
              <a:t>sec when up to 100 users access it concurrently. Server should respond in less than 4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sec when up to 300 users access it concurrently</a:t>
            </a:r>
            <a:r>
              <a:rPr lang="en-US" sz="1400" dirty="0" smtClean="0">
                <a:solidFill>
                  <a:schemeClr val="tx1"/>
                </a:solidFill>
              </a:rPr>
              <a:t>. </a:t>
            </a:r>
          </a:p>
          <a:p>
            <a:pPr marL="0" indent="0" algn="just">
              <a:buNone/>
            </a:pPr>
            <a:r>
              <a:rPr lang="en-US" sz="1400" dirty="0">
                <a:solidFill>
                  <a:schemeClr val="tx1"/>
                </a:solidFill>
              </a:rPr>
              <a:t>Server should allow up to 500 concurrent connections.</a:t>
            </a:r>
          </a:p>
          <a:p>
            <a:pPr marL="0" indent="0" algn="just">
              <a:buNone/>
            </a:pPr>
            <a:r>
              <a:rPr lang="en-US" sz="1400" b="1" dirty="0" smtClean="0">
                <a:solidFill>
                  <a:schemeClr val="tx1"/>
                </a:solidFill>
              </a:rPr>
              <a:t>Testing </a:t>
            </a:r>
            <a:r>
              <a:rPr lang="en-US" sz="1400" b="1" dirty="0">
                <a:solidFill>
                  <a:schemeClr val="tx1"/>
                </a:solidFill>
              </a:rPr>
              <a:t>Procedure: </a:t>
            </a:r>
            <a:endParaRPr lang="en-US" sz="1400" b="1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400" dirty="0">
                <a:solidFill>
                  <a:schemeClr val="tx1"/>
                </a:solidFill>
              </a:rPr>
              <a:t>1. </a:t>
            </a:r>
            <a:r>
              <a:rPr lang="en-US" sz="1400" dirty="0" smtClean="0">
                <a:solidFill>
                  <a:schemeClr val="tx1"/>
                </a:solidFill>
              </a:rPr>
              <a:t>Emulate </a:t>
            </a:r>
            <a:r>
              <a:rPr lang="en-US" sz="1400" dirty="0">
                <a:solidFill>
                  <a:schemeClr val="tx1"/>
                </a:solidFill>
              </a:rPr>
              <a:t>different amount of requests to server in range (0; 300), for instance, measure time for 10, </a:t>
            </a:r>
            <a:r>
              <a:rPr lang="en-US" sz="1400" dirty="0" smtClean="0">
                <a:solidFill>
                  <a:schemeClr val="tx1"/>
                </a:solidFill>
              </a:rPr>
              <a:t>25, 50</a:t>
            </a:r>
            <a:r>
              <a:rPr lang="en-US" sz="1400" dirty="0">
                <a:solidFill>
                  <a:schemeClr val="tx1"/>
                </a:solidFill>
              </a:rPr>
              <a:t>, 240 and 290 concurrent users. 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400" dirty="0" smtClean="0">
                <a:solidFill>
                  <a:schemeClr val="tx1"/>
                </a:solidFill>
              </a:rPr>
              <a:t>2. Emulate </a:t>
            </a:r>
            <a:r>
              <a:rPr lang="en-US" sz="1400" dirty="0">
                <a:solidFill>
                  <a:schemeClr val="tx1"/>
                </a:solidFill>
              </a:rPr>
              <a:t>different amount of requests to server close to pick value, for instance, measure time for 400, 450, 500 concurrent users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  <a:endParaRPr lang="en-US" sz="14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400" b="1" dirty="0">
                <a:solidFill>
                  <a:schemeClr val="tx1"/>
                </a:solidFill>
              </a:rPr>
              <a:t>Defect: </a:t>
            </a:r>
            <a:r>
              <a:rPr lang="en-US" sz="1400" dirty="0">
                <a:solidFill>
                  <a:schemeClr val="tx1"/>
                </a:solidFill>
              </a:rPr>
              <a:t>starting from 200  Concurrent requests  respond time is </a:t>
            </a:r>
            <a:r>
              <a:rPr lang="en-US" sz="1400" dirty="0" smtClean="0">
                <a:solidFill>
                  <a:schemeClr val="tx1"/>
                </a:solidFill>
              </a:rPr>
              <a:t>7-10 </a:t>
            </a:r>
            <a:r>
              <a:rPr lang="en-US" sz="1400" dirty="0">
                <a:solidFill>
                  <a:schemeClr val="tx1"/>
                </a:solidFill>
              </a:rPr>
              <a:t>seconds. Server returns “Request Time Out” starting from 490 concurrent requests.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25" y="3501008"/>
            <a:ext cx="8086675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063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</p:spPr>
        <p:txBody>
          <a:bodyPr/>
          <a:lstStyle/>
          <a:p>
            <a:r>
              <a:rPr lang="en-US" dirty="0" smtClean="0"/>
              <a:t>Localization testing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447800"/>
            <a:ext cx="8458200" cy="34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defRPr/>
            </a:pP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1066086"/>
            <a:ext cx="8305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b="1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Task: 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Verify that </a:t>
            </a: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‘Change language…’ option translate application to 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German</a:t>
            </a:r>
            <a:endParaRPr lang="en-US" b="1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endParaRPr lang="en-US" b="1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b="1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Localization Testing Procedure: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>
              <a:defRPr/>
            </a:pP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 all labels and captions on the page whether they are translated to German; force appearance of different messages (e.g.: when password or login does not exist) to check whether they are localized and not truncated</a:t>
            </a:r>
          </a:p>
          <a:p>
            <a:pPr algn="just">
              <a:defRPr/>
            </a:pPr>
            <a:endParaRPr lang="en-US" b="1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b="1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Defects: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Words ‘Board’ and ‘Team’ are not translated to German;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endParaRPr lang="en-US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04" y="3789040"/>
            <a:ext cx="7000875" cy="241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04664"/>
            <a:ext cx="143827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804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4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5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6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8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667</Words>
  <Application>Microsoft Office PowerPoint</Application>
  <PresentationFormat>Экран (4:3)</PresentationFormat>
  <Paragraphs>111</Paragraphs>
  <Slides>11</Slides>
  <Notes>6</Notes>
  <HiddenSlides>0</HiddenSlides>
  <MMClips>0</MMClips>
  <ScaleCrop>false</ScaleCrop>
  <HeadingPairs>
    <vt:vector size="4" baseType="variant">
      <vt:variant>
        <vt:lpstr>Тема</vt:lpstr>
      </vt:variant>
      <vt:variant>
        <vt:i4>7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Testing types  Trello: web-based Project Management Application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Localization testing</vt:lpstr>
      <vt:lpstr>Internationalization testing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nivantsiv</dc:creator>
  <cp:lastModifiedBy>nivantsiv</cp:lastModifiedBy>
  <cp:revision>21</cp:revision>
  <dcterms:created xsi:type="dcterms:W3CDTF">2016-01-19T10:49:57Z</dcterms:created>
  <dcterms:modified xsi:type="dcterms:W3CDTF">2016-02-07T10:17:49Z</dcterms:modified>
</cp:coreProperties>
</file>